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7" r:id="rId4"/>
  </p:sldMasterIdLst>
  <p:notesMasterIdLst>
    <p:notesMasterId r:id="rId27"/>
  </p:notesMasterIdLst>
  <p:handoutMasterIdLst>
    <p:handoutMasterId r:id="rId28"/>
  </p:handoutMasterIdLst>
  <p:sldIdLst>
    <p:sldId id="289" r:id="rId5"/>
    <p:sldId id="288" r:id="rId6"/>
    <p:sldId id="290" r:id="rId7"/>
    <p:sldId id="291" r:id="rId8"/>
    <p:sldId id="261" r:id="rId9"/>
    <p:sldId id="276" r:id="rId10"/>
    <p:sldId id="299" r:id="rId11"/>
    <p:sldId id="300" r:id="rId12"/>
    <p:sldId id="283" r:id="rId13"/>
    <p:sldId id="298" r:id="rId14"/>
    <p:sldId id="292" r:id="rId15"/>
    <p:sldId id="296" r:id="rId16"/>
    <p:sldId id="297" r:id="rId17"/>
    <p:sldId id="293" r:id="rId18"/>
    <p:sldId id="263" r:id="rId19"/>
    <p:sldId id="301" r:id="rId20"/>
    <p:sldId id="302" r:id="rId21"/>
    <p:sldId id="303" r:id="rId22"/>
    <p:sldId id="294" r:id="rId23"/>
    <p:sldId id="295" r:id="rId24"/>
    <p:sldId id="267" r:id="rId25"/>
    <p:sldId id="2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108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C414F-5A2C-FF7E-D48E-CE7B63A5E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18DD8F-FF89-D64A-D56B-EAB155BA0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D6345-B974-D1A9-1D05-505048A0B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07662-18D4-C52A-3E13-C1CF15049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58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9AA76-8AB7-040D-FB17-8FBC7A8B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A5B64-83D2-BF56-D534-D498E9AB7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A28FBE-4959-4466-AC75-22118F207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0561B-8D47-7276-A056-B958AAEC7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3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07C98-3ACB-B1BE-FB45-B7A26BA1C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169968-61C5-5D67-0BB0-646132A80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D67E3E-F41D-A14A-91D0-F785F369C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F34B6-9F7A-B95C-FE98-8C46E1828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8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796D-99DE-5A2F-B4CD-A860E4AD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5804E-D443-CE23-7E2F-B202A66A9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46496-8E9D-5900-DFBF-A865F937C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6BF3B-E4C4-C25B-872D-9F68E720E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6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0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C546-C089-D3B4-0309-5EFCB04F0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71CED-2FBC-32FB-DF14-368F70105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C0D7-9897-515D-B495-42EC15E1F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F1848-9B95-03F9-31A1-3BB3A77FD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4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BC4D0-48A8-249F-9204-385D82967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9A60D-325F-E176-C1D2-352EB65B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9C3E3-DB94-66D2-61D7-E99C015B1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218E8-EEAF-096E-C13C-1B5A687368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2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AF041-024A-D982-5873-B6E03DC37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D2B4F-51A3-B8B6-D856-C2B2BD8D3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86541-3671-E52F-11AC-AE504726F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91537-9755-8842-EF9B-3A6C30FBE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49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39A2D-E194-F134-0C5E-CC4D507C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6B629-533A-9DD1-0CD9-7200E10D5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64227-D424-0B50-9AE7-B3C6ADFAB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174D-4FAB-F0DA-8890-B783AE2FE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2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4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59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670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7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46060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835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133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8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78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1373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6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02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3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7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ooking up view of a city with skyscrapers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48" y="504425"/>
            <a:ext cx="6960652" cy="3599727"/>
          </a:xfrm>
        </p:spPr>
        <p:txBody>
          <a:bodyPr/>
          <a:lstStyle/>
          <a:p>
            <a:r>
              <a:rPr lang="en-IN" sz="4800" b="1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Marketing Analytics Report</a:t>
            </a:r>
            <a:endParaRPr lang="en-US" sz="4800" b="1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2F68E-96A8-A487-4275-F33E6A86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2" descr="A plane flying over a city">
            <a:extLst>
              <a:ext uri="{FF2B5EF4-FFF2-40B4-BE49-F238E27FC236}">
                <a16:creationId xmlns:a16="http://schemas.microsoft.com/office/drawing/2014/main" id="{0CF4C757-2362-15E3-0941-287080A13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7747819" y="0"/>
            <a:ext cx="4444181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040665-8BE3-42C6-427D-D292AEA04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669" y="149070"/>
            <a:ext cx="9026012" cy="638667"/>
          </a:xfrm>
          <a:noFill/>
        </p:spPr>
        <p:txBody>
          <a:bodyPr>
            <a:noAutofit/>
          </a:bodyPr>
          <a:lstStyle/>
          <a:p>
            <a:r>
              <a:rPr lang="en-US" sz="2400" b="1" dirty="0"/>
              <a:t>	Excel web engagement dashboard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AE2116-7572-1712-84C7-2A54A68C7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" y="743884"/>
            <a:ext cx="11454581" cy="5965046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8B01F60-1E3F-D751-3B88-F99680E81C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8714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EB61E-3BCE-9154-F814-4A4E834A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1E49-688C-87D7-4A88-B80C6E5B1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669" y="149070"/>
            <a:ext cx="9026012" cy="638667"/>
          </a:xfrm>
          <a:noFill/>
        </p:spPr>
        <p:txBody>
          <a:bodyPr>
            <a:noAutofit/>
          </a:bodyPr>
          <a:lstStyle/>
          <a:p>
            <a:r>
              <a:rPr lang="en-US" sz="2400" b="1" dirty="0"/>
              <a:t>	tableau marketing dashboard</a:t>
            </a:r>
          </a:p>
        </p:txBody>
      </p:sp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FAFCADBF-2008-C0F5-203A-7EBD17A781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A6C5C-6240-8038-C0D0-A5439E32E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1" y="787736"/>
            <a:ext cx="11041133" cy="55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5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2" descr="A plane flying over a city">
            <a:extLst>
              <a:ext uri="{FF2B5EF4-FFF2-40B4-BE49-F238E27FC236}">
                <a16:creationId xmlns:a16="http://schemas.microsoft.com/office/drawing/2014/main" id="{22AD0A10-A8BF-78B2-0A15-E2D58986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7885471" y="0"/>
            <a:ext cx="430652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C3987D-1DA4-F4DB-25DF-76C533ABD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669" y="149070"/>
            <a:ext cx="9026012" cy="638667"/>
          </a:xfrm>
          <a:noFill/>
        </p:spPr>
        <p:txBody>
          <a:bodyPr>
            <a:noAutofit/>
          </a:bodyPr>
          <a:lstStyle/>
          <a:p>
            <a:r>
              <a:rPr lang="en-US" sz="2400" b="1" dirty="0"/>
              <a:t>	Tableau web engagement 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F8FB67-F2EF-AED4-F940-620B3B4AA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2" y="787737"/>
            <a:ext cx="11179277" cy="5829373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70AEECC-5AC6-7BF1-0618-6E09568D0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31039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28387-66AD-A1BF-F85E-E64D06C1A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6D9B9CA-DBC8-0485-7D28-C0402FBEE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6" r="29876"/>
          <a:stretch>
            <a:fillRect/>
          </a:stretch>
        </p:blipFill>
        <p:spPr/>
      </p:pic>
      <p:pic>
        <p:nvPicPr>
          <p:cNvPr id="5" name="Picture Placeholder 42" descr="A plane flying over a city">
            <a:extLst>
              <a:ext uri="{FF2B5EF4-FFF2-40B4-BE49-F238E27FC236}">
                <a16:creationId xmlns:a16="http://schemas.microsoft.com/office/drawing/2014/main" id="{312E2377-9468-BAD9-D590-3AD7D00C6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7245751" y="0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BF9659-826F-0276-7A49-3333E0A37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" y="1039091"/>
            <a:ext cx="11296996" cy="57274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4A9305A-39C0-0AE1-4AB4-C7562BE0A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669" y="149070"/>
            <a:ext cx="9026012" cy="638667"/>
          </a:xfrm>
          <a:noFill/>
        </p:spPr>
        <p:txBody>
          <a:bodyPr>
            <a:noAutofit/>
          </a:bodyPr>
          <a:lstStyle/>
          <a:p>
            <a:r>
              <a:rPr lang="en-US" sz="2400" b="1" dirty="0"/>
              <a:t>	Power bi marketing dashboard</a:t>
            </a:r>
          </a:p>
        </p:txBody>
      </p:sp>
    </p:spTree>
    <p:extLst>
      <p:ext uri="{BB962C8B-B14F-4D97-AF65-F5344CB8AC3E}">
        <p14:creationId xmlns:p14="http://schemas.microsoft.com/office/powerpoint/2010/main" val="331088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3CDA1-C8CF-4FA0-D069-AF6B605E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F238-5389-A700-D491-B115A6AEF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669" y="149070"/>
            <a:ext cx="9026012" cy="638667"/>
          </a:xfrm>
          <a:noFill/>
        </p:spPr>
        <p:txBody>
          <a:bodyPr>
            <a:noAutofit/>
          </a:bodyPr>
          <a:lstStyle/>
          <a:p>
            <a:r>
              <a:rPr lang="en-US" sz="2400" b="1" dirty="0"/>
              <a:t>	Power bi web engagement dashboard</a:t>
            </a:r>
          </a:p>
        </p:txBody>
      </p:sp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0277B92A-3984-A465-E180-3A2C31FA47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8013290" y="0"/>
            <a:ext cx="4178710" cy="69037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F5A4E-4214-1B95-88A2-B16DF8E44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" y="787737"/>
            <a:ext cx="11421688" cy="60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34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City lights at night">
            <a:extLst>
              <a:ext uri="{FF2B5EF4-FFF2-40B4-BE49-F238E27FC236}">
                <a16:creationId xmlns:a16="http://schemas.microsoft.com/office/drawing/2014/main" id="{E5D7764F-CE06-1A00-3555-ACAE6ACDF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CBF5A9-0697-8FCB-719F-93DA4F4F2A27}"/>
              </a:ext>
            </a:extLst>
          </p:cNvPr>
          <p:cNvSpPr txBox="1">
            <a:spLocks/>
          </p:cNvSpPr>
          <p:nvPr/>
        </p:nvSpPr>
        <p:spPr>
          <a:xfrm>
            <a:off x="274186" y="282625"/>
            <a:ext cx="9026012" cy="63866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	</a:t>
            </a:r>
            <a:r>
              <a:rPr lang="en-US" sz="2400" b="1" dirty="0" err="1"/>
              <a:t>Sql</a:t>
            </a:r>
            <a:r>
              <a:rPr lang="en-US" sz="2400" b="1" dirty="0"/>
              <a:t> marketing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F5660-28B3-9FCB-4358-D9953121C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2" y="921293"/>
            <a:ext cx="6614556" cy="1281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ED87DD-8B74-A600-2D09-626A9830A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4" y="2202427"/>
            <a:ext cx="6925478" cy="1759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D947C-E020-A5D0-2DD2-F068A85D6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4" y="3962400"/>
            <a:ext cx="6925477" cy="17623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570F61-A9FA-2B53-7C52-4A1FF1D45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70" y="1561860"/>
            <a:ext cx="1295581" cy="4763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D35A19-2DA1-FA15-2F02-37B3A43191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91" y="2895526"/>
            <a:ext cx="809738" cy="5334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32C722-74E6-6945-EBDF-F17D2F124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43" y="4843585"/>
            <a:ext cx="1295581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B6F6-054B-BFA2-024F-21691197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559107"/>
          </a:xfrm>
        </p:spPr>
        <p:txBody>
          <a:bodyPr/>
          <a:lstStyle/>
          <a:p>
            <a:r>
              <a:rPr lang="en-US" sz="2400" b="1" dirty="0" err="1"/>
              <a:t>Sql</a:t>
            </a:r>
            <a:r>
              <a:rPr lang="en-US" sz="2400" b="1" dirty="0"/>
              <a:t> marketing</a:t>
            </a:r>
            <a:endParaRPr lang="en-IN" sz="2400" b="1" dirty="0"/>
          </a:p>
        </p:txBody>
      </p:sp>
      <p:pic>
        <p:nvPicPr>
          <p:cNvPr id="5" name="Picture Placeholder 19" descr="City lights at night">
            <a:extLst>
              <a:ext uri="{FF2B5EF4-FFF2-40B4-BE49-F238E27FC236}">
                <a16:creationId xmlns:a16="http://schemas.microsoft.com/office/drawing/2014/main" id="{5AA492F0-92A6-7DFD-E4BA-BEAC80D80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7567613" y="-22225"/>
            <a:ext cx="4624387" cy="69024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CA807-1A6B-EF6B-C6DD-9144D5F10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87" y="924232"/>
            <a:ext cx="6713177" cy="254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7413E-64CE-7B2F-C26D-F66960187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05943"/>
            <a:ext cx="4629796" cy="22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E7D1D1-AE1E-E816-FF3B-038A1B6A9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77" y="901542"/>
            <a:ext cx="4640624" cy="229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3FBCE9-E2E8-3AD2-80ED-1C2649DCC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77" y="3605943"/>
            <a:ext cx="4640623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4B7E-713D-2326-73E0-D63D4156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75" y="365126"/>
            <a:ext cx="6943390" cy="509946"/>
          </a:xfrm>
        </p:spPr>
        <p:txBody>
          <a:bodyPr/>
          <a:lstStyle/>
          <a:p>
            <a:r>
              <a:rPr lang="en-US" sz="2400" b="1" dirty="0"/>
              <a:t>	</a:t>
            </a:r>
            <a:r>
              <a:rPr lang="en-US" sz="2400" b="1" dirty="0" err="1"/>
              <a:t>Sql</a:t>
            </a:r>
            <a:r>
              <a:rPr lang="en-US" sz="2400" b="1" dirty="0"/>
              <a:t> marketing</a:t>
            </a:r>
            <a:endParaRPr lang="en-IN" sz="2400" b="1" dirty="0"/>
          </a:p>
        </p:txBody>
      </p:sp>
      <p:pic>
        <p:nvPicPr>
          <p:cNvPr id="5" name="Picture Placeholder 19" descr="City lights at night">
            <a:extLst>
              <a:ext uri="{FF2B5EF4-FFF2-40B4-BE49-F238E27FC236}">
                <a16:creationId xmlns:a16="http://schemas.microsoft.com/office/drawing/2014/main" id="{6F6C073F-3193-E9D0-408D-72612E7883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7567613" y="-22225"/>
            <a:ext cx="4624387" cy="69024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A94F0-B506-04C1-692B-6A01447AB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" y="1175143"/>
            <a:ext cx="6943390" cy="1695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446667-C3DD-69D4-C451-B7D23827A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48" y="3169021"/>
            <a:ext cx="6277851" cy="2105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296E07-6981-D0C4-2E53-BEF4B9CCE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26" y="1737145"/>
            <a:ext cx="1495634" cy="447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62609B-CDEF-19D3-E0BE-58D97909D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16" y="4006224"/>
            <a:ext cx="2838846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0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9309-E315-2291-DBBC-129F56712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645965" cy="588604"/>
          </a:xfrm>
        </p:spPr>
        <p:txBody>
          <a:bodyPr/>
          <a:lstStyle/>
          <a:p>
            <a:r>
              <a:rPr lang="en-US" sz="2400" b="1" dirty="0" err="1"/>
              <a:t>Sql</a:t>
            </a:r>
            <a:r>
              <a:rPr lang="en-US" sz="2400" b="1" dirty="0"/>
              <a:t> marketing</a:t>
            </a:r>
            <a:endParaRPr lang="en-IN" sz="2400" b="1" dirty="0"/>
          </a:p>
        </p:txBody>
      </p:sp>
      <p:pic>
        <p:nvPicPr>
          <p:cNvPr id="5" name="Picture Placeholder 19" descr="City lights at night">
            <a:extLst>
              <a:ext uri="{FF2B5EF4-FFF2-40B4-BE49-F238E27FC236}">
                <a16:creationId xmlns:a16="http://schemas.microsoft.com/office/drawing/2014/main" id="{30FFCC43-519C-F538-D96E-2BDC34AD66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7567613" y="-22225"/>
            <a:ext cx="4624387" cy="69024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A1544-B38D-C003-0AE3-139F163D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75" y="953730"/>
            <a:ext cx="3848637" cy="5129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112E7-0C8D-7553-9DE5-03224E319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548" y="1487986"/>
            <a:ext cx="308653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11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DE366-A509-3906-F830-3E0997128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City lights at night">
            <a:extLst>
              <a:ext uri="{FF2B5EF4-FFF2-40B4-BE49-F238E27FC236}">
                <a16:creationId xmlns:a16="http://schemas.microsoft.com/office/drawing/2014/main" id="{9CD122C3-7DC6-1C46-1BA1-3B0DD45DC7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715E75-E3A6-0640-FC83-24467956502A}"/>
              </a:ext>
            </a:extLst>
          </p:cNvPr>
          <p:cNvSpPr txBox="1">
            <a:spLocks/>
          </p:cNvSpPr>
          <p:nvPr/>
        </p:nvSpPr>
        <p:spPr>
          <a:xfrm>
            <a:off x="274186" y="282625"/>
            <a:ext cx="9026012" cy="63866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	SQL Web engagement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E8DB2-DCA5-57AD-8BB5-F7C9D427A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7" y="1009567"/>
            <a:ext cx="4677428" cy="115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A234D-5967-14A6-DC93-A4D28FD4B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45" y="2163097"/>
            <a:ext cx="3686689" cy="1047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36096-EB77-F26A-362A-F8EAF87D7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45" y="3159374"/>
            <a:ext cx="4848902" cy="1257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9722BC-A152-A5BC-D1EE-01AC481D7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00" y="4416840"/>
            <a:ext cx="4305901" cy="157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51AA22-7220-5346-1893-1913468E83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492" y="1293511"/>
            <a:ext cx="1419423" cy="562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67483F-B146-139D-5BC8-D4067095C0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12" y="2388892"/>
            <a:ext cx="1295581" cy="514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FCEB37-0189-E0CE-3245-1FC9515FEA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492" y="3549953"/>
            <a:ext cx="1524213" cy="4763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C2178A-6304-74CF-D8DF-113BAF285A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91" y="4823455"/>
            <a:ext cx="2067213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3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594" y="1099222"/>
            <a:ext cx="4328932" cy="5027257"/>
          </a:xfrm>
          <a:noFill/>
        </p:spPr>
        <p:txBody>
          <a:bodyPr anchor="ctr">
            <a:normAutofit/>
          </a:bodyPr>
          <a:lstStyle/>
          <a:p>
            <a:r>
              <a:rPr lang="en-US" sz="2400" b="1" u="sng" dirty="0"/>
              <a:t>GROUP 3 TEAM MEMBERS :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IN" dirty="0"/>
              <a:t>AKHIL SABU ABRAHAM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IN" dirty="0"/>
              <a:t>SRINIVASU MURALI KANTAMNENI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IN" dirty="0"/>
              <a:t>MEKALA SATISH KUMAR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IN" dirty="0"/>
              <a:t>RUCHITA UDAY TIBDEWAL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IN" dirty="0"/>
              <a:t>ABHISHEK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IN" b="0" i="0" dirty="0">
                <a:solidFill>
                  <a:srgbClr val="222222"/>
                </a:solidFill>
                <a:effectLst/>
              </a:rPr>
              <a:t>RATTAN KUMAR.I</a:t>
            </a:r>
            <a:endParaRPr lang="en-IN" dirty="0"/>
          </a:p>
          <a:p>
            <a:endParaRPr lang="en-US" b="1" u="sng" dirty="0"/>
          </a:p>
          <a:p>
            <a:endParaRPr lang="en-US" b="1" u="sng" dirty="0"/>
          </a:p>
        </p:txBody>
      </p:sp>
      <p:pic>
        <p:nvPicPr>
          <p:cNvPr id="25" name="Picture Placeholder 6" descr="A city skyline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/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89ED4-CBAF-AB7E-B60D-EDFB7489A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City lights at night">
            <a:extLst>
              <a:ext uri="{FF2B5EF4-FFF2-40B4-BE49-F238E27FC236}">
                <a16:creationId xmlns:a16="http://schemas.microsoft.com/office/drawing/2014/main" id="{4CA6EAF4-6282-D86E-6BC9-9B1C12D684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BDF726-EB07-A502-6430-D42FD550F9D9}"/>
              </a:ext>
            </a:extLst>
          </p:cNvPr>
          <p:cNvSpPr txBox="1">
            <a:spLocks/>
          </p:cNvSpPr>
          <p:nvPr/>
        </p:nvSpPr>
        <p:spPr>
          <a:xfrm>
            <a:off x="274186" y="282625"/>
            <a:ext cx="9026012" cy="63866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SQL web engagement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E40A8-A7CA-69F5-32D8-0AE2629CE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8" y="1039196"/>
            <a:ext cx="3962953" cy="1495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984E2-DE68-34EE-A213-DAA07D3E3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8" y="2589379"/>
            <a:ext cx="4867954" cy="1733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2414B-2EB5-8E91-2A82-D7DAE5AC9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8" y="4400361"/>
            <a:ext cx="6608623" cy="1590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3B84D1-0BEF-9D3D-21CC-6DC6C1FBE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82" y="1149008"/>
            <a:ext cx="1952898" cy="885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17E8AB-320A-A59D-5AEC-73CFAF5D6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82" y="2511965"/>
            <a:ext cx="2019582" cy="124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43AE8F-705E-8FA4-2981-0E6E56478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90" y="4222495"/>
            <a:ext cx="3258005" cy="25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30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3755"/>
            <a:ext cx="9906000" cy="457200"/>
          </a:xfrm>
          <a:noFill/>
        </p:spPr>
        <p:txBody>
          <a:bodyPr/>
          <a:lstStyle/>
          <a:p>
            <a:pPr algn="ctr"/>
            <a:r>
              <a:rPr lang="en-US" sz="2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TAKE AWAYS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8A0393-EB64-6927-15A6-3190E899CF34}"/>
              </a:ext>
            </a:extLst>
          </p:cNvPr>
          <p:cNvSpPr txBox="1">
            <a:spLocks/>
          </p:cNvSpPr>
          <p:nvPr/>
        </p:nvSpPr>
        <p:spPr>
          <a:xfrm>
            <a:off x="462116" y="720955"/>
            <a:ext cx="11267768" cy="55599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Marketing Success:</a:t>
            </a:r>
            <a:r>
              <a:rPr lang="en-US" sz="2000" dirty="0"/>
              <a:t> High engagement and successful campaign reach.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Web Engagement Strengths:</a:t>
            </a:r>
            <a:r>
              <a:rPr lang="en-US" sz="2000" dirty="0"/>
              <a:t> Strong organic and paid traffic contribution.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Challenges &amp; Improvements:</a:t>
            </a:r>
            <a:r>
              <a:rPr lang="en-US" sz="2000" dirty="0"/>
              <a:t> Reducing bounce rate and increasing session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Personalized Campaigns:</a:t>
            </a:r>
            <a:r>
              <a:rPr lang="en-US" sz="2000" dirty="0"/>
              <a:t> Need for targeted, data-driven marketing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Enhanced Content Strategy:</a:t>
            </a:r>
            <a:r>
              <a:rPr lang="en-US" sz="2000" dirty="0"/>
              <a:t> Focus on improving content relevance and appeal.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A/B Testing for Optimization:</a:t>
            </a:r>
            <a:r>
              <a:rPr lang="en-US" sz="2000" dirty="0"/>
              <a:t> Regular testing to improve campaign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Improved Email Deliverability:</a:t>
            </a:r>
            <a:r>
              <a:rPr lang="en-US" sz="2000" dirty="0"/>
              <a:t> Strategies to enhance email open and click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Cross-Platform Analysis:</a:t>
            </a:r>
            <a:r>
              <a:rPr lang="en-US" sz="2000" dirty="0"/>
              <a:t> Understanding engagement across different channels.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User Retention Strategies:</a:t>
            </a:r>
            <a:r>
              <a:rPr lang="en-US" sz="2000" dirty="0"/>
              <a:t> Enhancing loyalty programs and re-engagement tactics.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SEO &amp; Paid Ad Adjustments:</a:t>
            </a:r>
            <a:r>
              <a:rPr lang="en-US" sz="2000" dirty="0"/>
              <a:t> Optimizing marketing efforts for better visibility.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Social Media Integration:</a:t>
            </a:r>
            <a:r>
              <a:rPr lang="en-US" sz="2000" dirty="0"/>
              <a:t> Expanding reach through interactive and viral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Better UX/UI for Web Navigation:</a:t>
            </a:r>
            <a:r>
              <a:rPr lang="en-US" sz="2000" dirty="0"/>
              <a:t> Simplifying site design for improved user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Future Roadmap:</a:t>
            </a:r>
            <a:r>
              <a:rPr lang="en-US" sz="2000" dirty="0"/>
              <a:t> Implementing AI-driven analytics for predictive insights.</a:t>
            </a:r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5B0C5-2D4D-A897-D85C-AA7BCE83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EC1A-910A-87EC-6D45-34B04E585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556" y="518430"/>
            <a:ext cx="4328932" cy="5617194"/>
          </a:xfrm>
          <a:noFill/>
        </p:spPr>
        <p:txBody>
          <a:bodyPr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SUMMARY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KPI LIST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EXCEL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TABLEAU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POWER BI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KEY TAKE AWAY</a:t>
            </a:r>
          </a:p>
        </p:txBody>
      </p:sp>
      <p:pic>
        <p:nvPicPr>
          <p:cNvPr id="25" name="Picture Placeholder 6" descr="A city skyline">
            <a:extLst>
              <a:ext uri="{FF2B5EF4-FFF2-40B4-BE49-F238E27FC236}">
                <a16:creationId xmlns:a16="http://schemas.microsoft.com/office/drawing/2014/main" id="{3D844C77-8657-0A54-CF8A-E28AC9AB5C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/>
      </p:pic>
    </p:spTree>
    <p:extLst>
      <p:ext uri="{BB962C8B-B14F-4D97-AF65-F5344CB8AC3E}">
        <p14:creationId xmlns:p14="http://schemas.microsoft.com/office/powerpoint/2010/main" val="1102400239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B3D9C-4B9A-10DC-7529-489B46F4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687E-5999-FF80-7F43-B9595BADC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427" y="149781"/>
            <a:ext cx="6930838" cy="776288"/>
          </a:xfrm>
          <a:noFill/>
        </p:spPr>
        <p:txBody>
          <a:bodyPr/>
          <a:lstStyle/>
          <a:p>
            <a:pPr algn="ctr"/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35A08B32-F214-2857-8D37-826B3D2D8E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3220B-D1DD-FF6F-2875-DAC4C69C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2065" y="1034253"/>
            <a:ext cx="6636774" cy="5189566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the insights derived from the dataset and dashboard, stakeholders can significantly elevate operational efficiency, optimize quality control protocols, reduce costs, and empower informed decision-making to propel manufacturing excellence.</a:t>
            </a:r>
          </a:p>
          <a:p>
            <a:pPr marL="0" indent="0">
              <a:buNone/>
            </a:pPr>
            <a:r>
              <a:rPr lang="en-GB" sz="2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This approach facilitates comprehensive performance monitoring, enabling the swift identification of issues and fostering a culture of data-driven decision-making. As a result, organizations can enhance productivity, streamline processes, and achieve strategic objectives with precision.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427" y="149781"/>
            <a:ext cx="6930838" cy="776288"/>
          </a:xfrm>
          <a:noFill/>
        </p:spPr>
        <p:txBody>
          <a:bodyPr/>
          <a:lstStyle/>
          <a:p>
            <a:pPr algn="ctr"/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57016" y="1184933"/>
            <a:ext cx="7639665" cy="4488133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OVER-VIEW: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and optimize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campaigns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engagement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data-driven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audience behavior, campaign effectiveness, and traffic sources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decision-making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Monitors service data to enhance guest satisfaction and operational efficiency. Provides actionable insights for evaluating performance and facilitating data-driven decision-making.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196" y="128773"/>
            <a:ext cx="11091607" cy="889776"/>
          </a:xfrm>
          <a:noFill/>
        </p:spPr>
        <p:txBody>
          <a:bodyPr anchor="b"/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</a:t>
            </a:r>
            <a:r>
              <a:rPr lang="en-US" b="1" i="0" dirty="0"/>
              <a:t> list</a:t>
            </a:r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70794B-89B9-5D98-BC20-0FDE12EF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453407"/>
              </p:ext>
            </p:extLst>
          </p:nvPr>
        </p:nvGraphicFramePr>
        <p:xfrm>
          <a:off x="658368" y="1188720"/>
          <a:ext cx="11237976" cy="4809743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5618988">
                  <a:extLst>
                    <a:ext uri="{9D8B030D-6E8A-4147-A177-3AD203B41FA5}">
                      <a16:colId xmlns:a16="http://schemas.microsoft.com/office/drawing/2014/main" val="3447026462"/>
                    </a:ext>
                  </a:extLst>
                </a:gridCol>
                <a:gridCol w="5618988">
                  <a:extLst>
                    <a:ext uri="{9D8B030D-6E8A-4147-A177-3AD203B41FA5}">
                      <a16:colId xmlns:a16="http://schemas.microsoft.com/office/drawing/2014/main" val="3336952101"/>
                    </a:ext>
                  </a:extLst>
                </a:gridCol>
              </a:tblGrid>
              <a:tr h="135443">
                <a:tc gridSpan="2">
                  <a:txBody>
                    <a:bodyPr/>
                    <a:lstStyle/>
                    <a:p>
                      <a:endParaRPr lang="en-IN" sz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47986"/>
                  </a:ext>
                </a:extLst>
              </a:tr>
              <a:tr h="46743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2"/>
                          </a:solidFill>
                          <a:latin typeface="Aptos Narrow" panose="020B0004020202020204" pitchFamily="34" charset="0"/>
                        </a:rPr>
                        <a:t>Marketing Analysis Overview</a:t>
                      </a:r>
                    </a:p>
                    <a:p>
                      <a:pPr algn="ctr"/>
                      <a:endParaRPr lang="en-US" sz="22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Total Activity: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10,000+ interactions recorded.</a:t>
                      </a:r>
                    </a:p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Engagement Rate: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67.11%, indicating a high level of audience interaction.</a:t>
                      </a:r>
                    </a:p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Click-Through Rate (CTR):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33.01%, showcasing campaign effectiveness.</a:t>
                      </a:r>
                    </a:p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Open Rate: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34.10%, reflecting email marketing reach.</a:t>
                      </a:r>
                    </a:p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Delivery Rate: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32.89%, ensuring messages reach targeted audiences.</a:t>
                      </a:r>
                    </a:p>
                    <a:p>
                      <a:pPr marL="0" indent="0">
                        <a:buNone/>
                      </a:pPr>
                      <a:endParaRPr lang="en-IN" sz="22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bg1"/>
                          </a:solidFill>
                          <a:latin typeface="Aptos Narrow" panose="020B0004020202020204" pitchFamily="34" charset="0"/>
                        </a:rPr>
                        <a:t>Web Engagement Analysis Overview</a:t>
                      </a:r>
                      <a:endParaRPr lang="en-IN" sz="2800" dirty="0">
                        <a:solidFill>
                          <a:schemeClr val="bg1"/>
                        </a:solidFill>
                        <a:latin typeface="Aptos Narrow" panose="020B0004020202020204" pitchFamily="34" charset="0"/>
                      </a:endParaRPr>
                    </a:p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Unique Visitors: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12M visitors recorded.</a:t>
                      </a:r>
                    </a:p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Bounce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Rate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: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55.31%, highlighting areas for improvement.</a:t>
                      </a:r>
                    </a:p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Average Session Duration: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8.05 minutes, indicating content engagement.</a:t>
                      </a:r>
                    </a:p>
                  </a:txBody>
                  <a:tcPr>
                    <a:solidFill>
                      <a:schemeClr val="accent4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42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D4B24-1A50-B0AC-61F4-E9B85FCDB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5EF11729-3246-781F-31CD-3AEEA66798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AA6B41-9FAF-0185-7A11-87BD39B17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65898"/>
              </p:ext>
            </p:extLst>
          </p:nvPr>
        </p:nvGraphicFramePr>
        <p:xfrm>
          <a:off x="1097280" y="498765"/>
          <a:ext cx="10274531" cy="507907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0274531">
                  <a:extLst>
                    <a:ext uri="{9D8B030D-6E8A-4147-A177-3AD203B41FA5}">
                      <a16:colId xmlns:a16="http://schemas.microsoft.com/office/drawing/2014/main" val="63813756"/>
                    </a:ext>
                  </a:extLst>
                </a:gridCol>
              </a:tblGrid>
              <a:tr h="5079075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Campaign Performance Insights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Performing Campaigns: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Breakdown of highest engagement campaigns.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Sent vs Activity Timeline: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Trends over the months showing peaks and drops.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Activity by Campaign: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Comparative analysis of campaigns based on engagement.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 Breakdown by Type: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Percentage share of opened, clicked, and delivered emails.</a:t>
                      </a:r>
                    </a:p>
                    <a:p>
                      <a:endParaRPr lang="en-IN" sz="20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b="1" u="sng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Audience Engagement</a:t>
                      </a:r>
                      <a:endParaRPr lang="en-US" sz="2400" u="sng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Interaction Trends: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Identifies peak periods of audience engagement.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Demographic Insights: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Breakdown of audience distribution by region and preference.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Behavioral Analysis: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Click behavior, email open patterns, and conversion rates.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Recommendations: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Strategies for improving engagement and retention.</a:t>
                      </a:r>
                    </a:p>
                    <a:p>
                      <a:endParaRPr lang="en-IN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179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852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4772-7702-3BF6-5357-C1B668C8C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E70F44E4-2ABD-4109-DD79-6B6EAD4CA5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7B4474-6498-EA42-C45B-8C5F58ED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43530"/>
              </p:ext>
            </p:extLst>
          </p:nvPr>
        </p:nvGraphicFramePr>
        <p:xfrm>
          <a:off x="1143000" y="923544"/>
          <a:ext cx="10274531" cy="509210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274531">
                  <a:extLst>
                    <a:ext uri="{9D8B030D-6E8A-4147-A177-3AD203B41FA5}">
                      <a16:colId xmlns:a16="http://schemas.microsoft.com/office/drawing/2014/main" val="63813756"/>
                    </a:ext>
                  </a:extLst>
                </a:gridCol>
              </a:tblGrid>
              <a:tr h="5092101">
                <a:tc>
                  <a:txBody>
                    <a:bodyPr/>
                    <a:lstStyle/>
                    <a:p>
                      <a:pPr algn="ctr"/>
                      <a:r>
                        <a:rPr lang="en-IN" sz="2400" b="1" u="sng" dirty="0"/>
                        <a:t>Web Traffic Insights</a:t>
                      </a:r>
                      <a:endParaRPr lang="en-IN" sz="2400" u="sng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2000" b="1" dirty="0"/>
                        <a:t>Visitors by Region:</a:t>
                      </a:r>
                      <a:r>
                        <a:rPr lang="en-IN" sz="2000" dirty="0"/>
                        <a:t> Analysis of top-performing regions (Korea, Congo, Bhutan, etc.).</a:t>
                      </a:r>
                    </a:p>
                    <a:p>
                      <a:r>
                        <a:rPr lang="en-IN" sz="2000" b="1" dirty="0"/>
                        <a:t>Traffic Source Breakdown:</a:t>
                      </a:r>
                      <a:r>
                        <a:rPr lang="en-IN" sz="2000" dirty="0"/>
                        <a:t> Percentage share of Paid Ads, Referrals, Organic Search, Direct, and Social Media.</a:t>
                      </a:r>
                    </a:p>
                    <a:p>
                      <a:r>
                        <a:rPr lang="en-IN" sz="2000" b="1" dirty="0"/>
                        <a:t>Session Trends:</a:t>
                      </a:r>
                      <a:r>
                        <a:rPr lang="en-IN" sz="2000" dirty="0"/>
                        <a:t> Monthly variation in unique visitors and page views.</a:t>
                      </a:r>
                    </a:p>
                    <a:p>
                      <a:r>
                        <a:rPr lang="en-IN" sz="2000" b="1" dirty="0"/>
                        <a:t>Device Type Analysis:</a:t>
                      </a:r>
                      <a:r>
                        <a:rPr lang="en-IN" sz="2000" dirty="0"/>
                        <a:t> Segmentation of desktop, mobile, and tablet users.</a:t>
                      </a:r>
                    </a:p>
                    <a:p>
                      <a:endParaRPr lang="en-IN" sz="2000" dirty="0"/>
                    </a:p>
                    <a:p>
                      <a:endParaRPr lang="en-IN" sz="2000" u="sng" dirty="0"/>
                    </a:p>
                    <a:p>
                      <a:pPr algn="ctr"/>
                      <a:r>
                        <a:rPr lang="en-US" sz="2400" b="1" u="sng" dirty="0"/>
                        <a:t>User Behavior &amp; Interaction</a:t>
                      </a:r>
                      <a:endParaRPr lang="en-US" sz="2400" u="sng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/>
                        <a:t>Conversion Rates:</a:t>
                      </a:r>
                      <a:r>
                        <a:rPr lang="en-US" sz="2000" dirty="0"/>
                        <a:t> Understanding how visitors interact with the site.</a:t>
                      </a:r>
                    </a:p>
                    <a:p>
                      <a:r>
                        <a:rPr lang="en-US" sz="2000" b="1" dirty="0"/>
                        <a:t>Bounce Rate Insights:</a:t>
                      </a:r>
                      <a:r>
                        <a:rPr lang="en-US" sz="2000" dirty="0"/>
                        <a:t> Identifying reasons for high bounce rates.</a:t>
                      </a:r>
                    </a:p>
                    <a:p>
                      <a:r>
                        <a:rPr lang="en-US" sz="2000" b="1" dirty="0"/>
                        <a:t>Engagement Flow:</a:t>
                      </a:r>
                      <a:r>
                        <a:rPr lang="en-US" sz="2000" dirty="0"/>
                        <a:t> User journey analysis from landing pages to conversions.</a:t>
                      </a:r>
                    </a:p>
                    <a:p>
                      <a:r>
                        <a:rPr lang="en-US" sz="2000" b="1" dirty="0"/>
                        <a:t>Recommendations:</a:t>
                      </a:r>
                      <a:r>
                        <a:rPr lang="en-US" sz="2000" dirty="0"/>
                        <a:t> Enhancing site design, optimizing call-to-actions, and improving navigation.</a:t>
                      </a:r>
                    </a:p>
                    <a:p>
                      <a:endParaRPr lang="en-IN" sz="2000" dirty="0"/>
                    </a:p>
                    <a:p>
                      <a:endParaRPr lang="en-IN" sz="2000" dirty="0"/>
                    </a:p>
                  </a:txBody>
                  <a:tcP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179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748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669" y="149070"/>
            <a:ext cx="9026012" cy="638667"/>
          </a:xfrm>
          <a:noFill/>
        </p:spPr>
        <p:txBody>
          <a:bodyPr>
            <a:noAutofit/>
          </a:bodyPr>
          <a:lstStyle/>
          <a:p>
            <a:r>
              <a:rPr lang="en-US" sz="2400" b="1" dirty="0"/>
              <a:t> 	Excel marketing dashboard</a:t>
            </a:r>
          </a:p>
        </p:txBody>
      </p:sp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A17FF-E665-09BD-F50E-A649C6E70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1" y="787737"/>
            <a:ext cx="10962968" cy="57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283731-47E9-4F14-86D1-57C1EA2672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4D4B218-C04B-41F5-949D-06E9DAE96B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846AD4-435D-4592-8088-FE2831A30D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AngleLinesVTI</Template>
  <TotalTime>0</TotalTime>
  <Words>709</Words>
  <Application>Microsoft Office PowerPoint</Application>
  <PresentationFormat>Widescreen</PresentationFormat>
  <Paragraphs>103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Aptos Narrow</vt:lpstr>
      <vt:lpstr>Arial</vt:lpstr>
      <vt:lpstr>Calibri</vt:lpstr>
      <vt:lpstr>Segoe UI Semibold</vt:lpstr>
      <vt:lpstr>Times New Roman</vt:lpstr>
      <vt:lpstr>Univers Condensed Light</vt:lpstr>
      <vt:lpstr>Walbaum Display Light</vt:lpstr>
      <vt:lpstr>Wingdings</vt:lpstr>
      <vt:lpstr>AngleLinesVTI</vt:lpstr>
      <vt:lpstr>Marketing Analytics Report</vt:lpstr>
      <vt:lpstr>PowerPoint Presentation</vt:lpstr>
      <vt:lpstr>PowerPoint Presentation</vt:lpstr>
      <vt:lpstr>SUMMARY</vt:lpstr>
      <vt:lpstr>SUMMARY</vt:lpstr>
      <vt:lpstr>Kpi- list</vt:lpstr>
      <vt:lpstr>PowerPoint Presentation</vt:lpstr>
      <vt:lpstr>PowerPoint Presentation</vt:lpstr>
      <vt:lpstr>  Excel marketing dashboard</vt:lpstr>
      <vt:lpstr> Excel web engagement dashboard</vt:lpstr>
      <vt:lpstr> tableau marketing dashboard</vt:lpstr>
      <vt:lpstr> Tableau web engagement dashboard</vt:lpstr>
      <vt:lpstr> Power bi marketing dashboard</vt:lpstr>
      <vt:lpstr> Power bi web engagement dashboard</vt:lpstr>
      <vt:lpstr>PowerPoint Presentation</vt:lpstr>
      <vt:lpstr>Sql marketing</vt:lpstr>
      <vt:lpstr> Sql marketing</vt:lpstr>
      <vt:lpstr>Sql marketing</vt:lpstr>
      <vt:lpstr>PowerPoint Presentation</vt:lpstr>
      <vt:lpstr>PowerPoint Presentation</vt:lpstr>
      <vt:lpstr>KEY TAKE 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2023-12-10T21:10:30Z</dcterms:created>
  <dcterms:modified xsi:type="dcterms:W3CDTF">2025-02-15T05:43:44Z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